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58">
          <p15:clr>
            <a:srgbClr val="000000"/>
          </p15:clr>
        </p15:guide>
        <p15:guide id="2" pos="3839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18" roundtripDataSignature="AMtx7mjQG+bC1+93E/T91rQ4pML1N9ZI3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01B4F04-D446-4366-95F4-3E04DF5B1C7E}">
  <a:tblStyle styleId="{D01B4F04-D446-4366-95F4-3E04DF5B1C7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58" orient="horz"/>
        <p:guide pos="383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3" name="Google Shape;163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body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그림 및 설명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2"/>
          <p:cNvSpPr txBox="1"/>
          <p:nvPr>
            <p:ph type="title"/>
          </p:nvPr>
        </p:nvSpPr>
        <p:spPr>
          <a:xfrm>
            <a:off x="2389716" y="4800600"/>
            <a:ext cx="7315199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2"/>
          <p:cNvSpPr/>
          <p:nvPr>
            <p:ph idx="2" type="pic"/>
          </p:nvPr>
        </p:nvSpPr>
        <p:spPr>
          <a:xfrm>
            <a:off x="2389716" y="612775"/>
            <a:ext cx="73151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>
            <a:off x="2389716" y="5367338"/>
            <a:ext cx="7315199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간지" type="objOnly">
  <p:cSld name="OBJECT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ctrTitle"/>
          </p:nvPr>
        </p:nvSpPr>
        <p:spPr>
          <a:xfrm>
            <a:off x="0" y="2130425"/>
            <a:ext cx="121920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1" sz="4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목차" type="clipArtAndTx">
  <p:cSld name="CLIPART_AND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4"/>
          <p:cNvSpPr txBox="1"/>
          <p:nvPr>
            <p:ph idx="1" type="body"/>
          </p:nvPr>
        </p:nvSpPr>
        <p:spPr>
          <a:xfrm>
            <a:off x="2857477" y="2214563"/>
            <a:ext cx="6477021" cy="3214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4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4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4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본문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5"/>
          <p:cNvSpPr txBox="1"/>
          <p:nvPr>
            <p:ph type="title"/>
          </p:nvPr>
        </p:nvSpPr>
        <p:spPr>
          <a:xfrm rot="5400000">
            <a:off x="7285036" y="1828801"/>
            <a:ext cx="5851525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5"/>
          <p:cNvSpPr txBox="1"/>
          <p:nvPr>
            <p:ph idx="1" type="body"/>
          </p:nvPr>
        </p:nvSpPr>
        <p:spPr>
          <a:xfrm rot="5400000">
            <a:off x="1697036" y="-812799"/>
            <a:ext cx="5851525" cy="802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25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5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5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415600" y="593366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ctrTitle"/>
          </p:nvPr>
        </p:nvSpPr>
        <p:spPr>
          <a:xfrm>
            <a:off x="914399" y="2130425"/>
            <a:ext cx="10363198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subTitle"/>
          </p:nvPr>
        </p:nvSpPr>
        <p:spPr>
          <a:xfrm>
            <a:off x="1828799" y="3886200"/>
            <a:ext cx="85343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16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7"/>
          <p:cNvSpPr txBox="1"/>
          <p:nvPr>
            <p:ph type="title"/>
          </p:nvPr>
        </p:nvSpPr>
        <p:spPr>
          <a:xfrm>
            <a:off x="963083" y="4406900"/>
            <a:ext cx="10363198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7"/>
          <p:cNvSpPr txBox="1"/>
          <p:nvPr>
            <p:ph idx="1" type="body"/>
          </p:nvPr>
        </p:nvSpPr>
        <p:spPr>
          <a:xfrm>
            <a:off x="963083" y="2906713"/>
            <a:ext cx="10363198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17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내용 2개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/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" type="body"/>
          </p:nvPr>
        </p:nvSpPr>
        <p:spPr>
          <a:xfrm>
            <a:off x="609599" y="1600200"/>
            <a:ext cx="53847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406400" lvl="8" marL="41148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9pPr>
          </a:lstStyle>
          <a:p/>
        </p:txBody>
      </p:sp>
      <p:sp>
        <p:nvSpPr>
          <p:cNvPr id="44" name="Google Shape;44;p18"/>
          <p:cNvSpPr txBox="1"/>
          <p:nvPr>
            <p:ph idx="2" type="body"/>
          </p:nvPr>
        </p:nvSpPr>
        <p:spPr>
          <a:xfrm>
            <a:off x="6197599" y="1600200"/>
            <a:ext cx="53847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406400" lvl="8" marL="41148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9pPr>
          </a:lstStyle>
          <a:p/>
        </p:txBody>
      </p:sp>
      <p:sp>
        <p:nvSpPr>
          <p:cNvPr id="45" name="Google Shape;45;p18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/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9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표" type="tbl">
  <p:cSld name="TAB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0"/>
          <p:cNvSpPr txBox="1"/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0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0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내용 4개" type="fourObj">
  <p:cSld name="FOUR_OBJECT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/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" type="body"/>
          </p:nvPr>
        </p:nvSpPr>
        <p:spPr>
          <a:xfrm>
            <a:off x="609599" y="1600200"/>
            <a:ext cx="5384799" cy="21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1" name="Google Shape;61;p21"/>
          <p:cNvSpPr txBox="1"/>
          <p:nvPr>
            <p:ph idx="2" type="body"/>
          </p:nvPr>
        </p:nvSpPr>
        <p:spPr>
          <a:xfrm>
            <a:off x="6197599" y="1600200"/>
            <a:ext cx="5384799" cy="21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2" name="Google Shape;62;p21"/>
          <p:cNvSpPr txBox="1"/>
          <p:nvPr>
            <p:ph idx="3" type="body"/>
          </p:nvPr>
        </p:nvSpPr>
        <p:spPr>
          <a:xfrm>
            <a:off x="608037" y="3984220"/>
            <a:ext cx="5384799" cy="21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3" name="Google Shape;63;p21"/>
          <p:cNvSpPr txBox="1"/>
          <p:nvPr>
            <p:ph idx="4" type="body"/>
          </p:nvPr>
        </p:nvSpPr>
        <p:spPr>
          <a:xfrm>
            <a:off x="6196036" y="3984220"/>
            <a:ext cx="5384799" cy="21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4" name="Google Shape;64;p21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1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3.jp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0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3.png"/><Relationship Id="rId7" Type="http://schemas.openxmlformats.org/officeDocument/2006/relationships/image" Target="../media/image18.png"/><Relationship Id="rId8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hyperlink" Target="mailto:eeeo5552@gmail.com" TargetMode="External"/><Relationship Id="rId10" Type="http://schemas.openxmlformats.org/officeDocument/2006/relationships/hyperlink" Target="mailto:geepark82@gmail.com" TargetMode="External"/><Relationship Id="rId13" Type="http://schemas.openxmlformats.org/officeDocument/2006/relationships/image" Target="../media/image22.png"/><Relationship Id="rId1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hyperlink" Target="https://warehouse123.tistory.com" TargetMode="External"/><Relationship Id="rId9" Type="http://schemas.openxmlformats.org/officeDocument/2006/relationships/hyperlink" Target="http://proni.tistory.com" TargetMode="External"/><Relationship Id="rId15" Type="http://schemas.openxmlformats.org/officeDocument/2006/relationships/image" Target="../media/image23.png"/><Relationship Id="rId14" Type="http://schemas.openxmlformats.org/officeDocument/2006/relationships/hyperlink" Target="mailto:geepark82@gmail.com" TargetMode="External"/><Relationship Id="rId17" Type="http://schemas.openxmlformats.org/officeDocument/2006/relationships/hyperlink" Target="mailto:eeeo5552@gmail.com" TargetMode="External"/><Relationship Id="rId16" Type="http://schemas.openxmlformats.org/officeDocument/2006/relationships/hyperlink" Target="mailto:eeeo5552@gmail.com" TargetMode="External"/><Relationship Id="rId5" Type="http://schemas.openxmlformats.org/officeDocument/2006/relationships/image" Target="../media/image25.png"/><Relationship Id="rId6" Type="http://schemas.openxmlformats.org/officeDocument/2006/relationships/image" Target="../media/image21.png"/><Relationship Id="rId18" Type="http://schemas.openxmlformats.org/officeDocument/2006/relationships/hyperlink" Target="mailto:eeeo5552@gmail.com" TargetMode="External"/><Relationship Id="rId7" Type="http://schemas.openxmlformats.org/officeDocument/2006/relationships/image" Target="../media/image19.png"/><Relationship Id="rId8" Type="http://schemas.openxmlformats.org/officeDocument/2006/relationships/hyperlink" Target="mailto:leni-s@kakao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/>
          <p:nvPr/>
        </p:nvSpPr>
        <p:spPr>
          <a:xfrm>
            <a:off x="2070711" y="1033154"/>
            <a:ext cx="58092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b="1" i="0" lang="ko-KR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자고가</a:t>
            </a:r>
            <a:endParaRPr b="1" i="0" sz="4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6" name="Google Shape;96;p1"/>
          <p:cNvSpPr/>
          <p:nvPr/>
        </p:nvSpPr>
        <p:spPr>
          <a:xfrm rot="5400000">
            <a:off x="6159441" y="1752046"/>
            <a:ext cx="822300" cy="22800"/>
          </a:xfrm>
          <a:prstGeom prst="rect">
            <a:avLst/>
          </a:prstGeom>
          <a:solidFill>
            <a:schemeClr val="dk1">
              <a:alpha val="22745"/>
            </a:schemeClr>
          </a:solidFill>
          <a:ln cap="flat" cmpd="sng" w="19050">
            <a:solidFill>
              <a:schemeClr val="dk1">
                <a:alpha val="28627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6581991" y="1600198"/>
            <a:ext cx="3846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 a G o G a 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8776" y="2969534"/>
            <a:ext cx="12490777" cy="3888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1" name="Google Shape;201;p10"/>
          <p:cNvGraphicFramePr/>
          <p:nvPr/>
        </p:nvGraphicFramePr>
        <p:xfrm>
          <a:off x="514333" y="126771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{D01B4F04-D446-4366-95F4-3E04DF5B1C7E}</a:tableStyleId>
              </a:tblPr>
              <a:tblGrid>
                <a:gridCol w="896000"/>
                <a:gridCol w="1777700"/>
                <a:gridCol w="313800"/>
                <a:gridCol w="308625"/>
                <a:gridCol w="308625"/>
                <a:gridCol w="287800"/>
                <a:gridCol w="329425"/>
                <a:gridCol w="328125"/>
                <a:gridCol w="289100"/>
                <a:gridCol w="306875"/>
                <a:gridCol w="310375"/>
                <a:gridCol w="308625"/>
                <a:gridCol w="308625"/>
                <a:gridCol w="359700"/>
                <a:gridCol w="257525"/>
                <a:gridCol w="308625"/>
                <a:gridCol w="328925"/>
                <a:gridCol w="308625"/>
                <a:gridCol w="208825"/>
                <a:gridCol w="408425"/>
                <a:gridCol w="308625"/>
                <a:gridCol w="308625"/>
                <a:gridCol w="308625"/>
                <a:gridCol w="308625"/>
                <a:gridCol w="208825"/>
                <a:gridCol w="484625"/>
                <a:gridCol w="731775"/>
              </a:tblGrid>
              <a:tr h="304500">
                <a:tc gridSpan="2" rowSpan="3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75"/>
                        <a:buFont typeface="Arial"/>
                        <a:buNone/>
                      </a:pPr>
                      <a:r>
                        <a:rPr b="1" i="0" lang="ko-KR" sz="1100" u="none" cap="none" strike="noStrike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                        일     정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ctr">
                        <a:lnSpc>
                          <a:spcPct val="80000"/>
                        </a:lnSpc>
                        <a:spcBef>
                          <a:spcPts val="2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75"/>
                        <a:buFont typeface="Arial"/>
                        <a:buNone/>
                      </a:pPr>
                      <a:r>
                        <a:t/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80000"/>
                        </a:lnSpc>
                        <a:spcBef>
                          <a:spcPts val="22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75"/>
                        <a:buFont typeface="Arial"/>
                        <a:buNone/>
                      </a:pPr>
                      <a:r>
                        <a:rPr b="1" i="0" lang="ko-KR" sz="1100" u="none" cap="none" strike="noStrike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   단     계                        </a:t>
                      </a:r>
                      <a:endParaRPr b="1" sz="11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33225" marB="33225" marR="0" marL="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57070"/>
                    </a:solidFill>
                  </a:tcPr>
                </a:tc>
                <a:tc rowSpan="3" hMerge="1"/>
                <a:tc gridSpan="24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63"/>
                        <a:buFont typeface="Arial"/>
                        <a:buNone/>
                      </a:pPr>
                      <a:r>
                        <a:rPr b="0" i="0" lang="ko-KR" sz="1050" u="none" cap="none" strike="noStrike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 시스템구축 일정 계획</a:t>
                      </a:r>
                      <a:endParaRPr b="0" i="0" sz="1050" u="none" cap="none" strike="noStrike">
                        <a:solidFill>
                          <a:schemeClr val="lt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33225" marB="33225" marR="0" marL="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BAB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rowSpan="3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75"/>
                        <a:buFont typeface="Arial"/>
                        <a:buNone/>
                      </a:pPr>
                      <a:r>
                        <a:rPr b="0" i="0" lang="ko-KR" sz="700" u="none" cap="none" strike="noStrike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sz="9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33225" marB="33225" marR="0" marL="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EABAB"/>
                    </a:solidFill>
                  </a:tcPr>
                </a:tc>
              </a:tr>
              <a:tr h="218300">
                <a:tc gridSpan="2" vMerge="1"/>
                <a:tc hMerge="1" vMerge="1"/>
                <a:tc gridSpan="6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50"/>
                        <a:buFont typeface="Arial"/>
                        <a:buNone/>
                      </a:pPr>
                      <a:r>
                        <a:rPr b="1" i="0" lang="ko-KR" sz="10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2021.05-31~06-04</a:t>
                      </a:r>
                      <a:endParaRPr b="1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gridSpan="6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50"/>
                        <a:buFont typeface="Arial"/>
                        <a:buNone/>
                      </a:pPr>
                      <a:r>
                        <a:rPr b="1" i="0" lang="ko-KR" sz="10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2021.06-04~06-18</a:t>
                      </a:r>
                      <a:endParaRPr b="1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gridSpan="6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50"/>
                        <a:buFont typeface="Arial"/>
                        <a:buNone/>
                      </a:pPr>
                      <a:r>
                        <a:rPr b="1" i="0" lang="ko-KR" sz="10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2021.06-11~07-09</a:t>
                      </a:r>
                      <a:endParaRPr b="1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gridSpan="6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"/>
                        <a:buFont typeface="Arial"/>
                        <a:buNone/>
                      </a:pPr>
                      <a:r>
                        <a:rPr b="1" i="0" lang="ko-KR" sz="10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2021.6-21~07-14</a:t>
                      </a:r>
                      <a:endParaRPr b="1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vMerge="1"/>
              </a:tr>
              <a:tr h="416075">
                <a:tc gridSpan="2" vMerge="1"/>
                <a:tc hMerge="1"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i="0" lang="ko-KR" sz="3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i="0" lang="ko-KR" sz="3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</a:t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i="0" lang="ko-KR" sz="3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</a:t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2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i="0" lang="ko-KR" sz="3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</a:t>
                      </a:r>
                      <a:endParaRPr b="0" i="0" sz="3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CECE"/>
                    </a:solidFill>
                  </a:tcPr>
                </a:tc>
                <a:tc vMerge="1"/>
              </a:tr>
              <a:tr h="879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업무분석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및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설계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6475" marB="66475" marR="0" marL="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0C0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홈페이지, 어플 구축 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업무 요구사항분석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개발범위 및 계획수립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33225" marB="33225" marR="49850" marL="49850" anchor="ctr">
                    <a:lnL cap="flat" cmpd="sng" w="9525">
                      <a:solidFill>
                        <a:srgbClr val="C0C0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4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시스템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설계</a:t>
                      </a:r>
                      <a:endParaRPr b="0" i="0" sz="5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6475" marB="66475" marR="0" marL="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0C0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메뉴구성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스토리보드설계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데이</a:t>
                      </a:r>
                      <a:r>
                        <a:rPr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터</a:t>
                      </a: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베이스 분석/설계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코드정의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33225" marB="33225" marR="49850" marL="49850" anchor="ctr">
                    <a:lnL cap="flat" cmpd="sng" w="9525">
                      <a:solidFill>
                        <a:srgbClr val="C0C0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4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시스템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개발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6475" marB="66475" marR="0" marL="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0C0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표준프로세스구축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클래스 설계/구축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디자인코딩 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프로그램바인딩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테스트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33225" marB="33225" marR="49850" marL="49850" anchor="ctr">
                    <a:lnL cap="flat" cmpd="sng" w="9525">
                      <a:solidFill>
                        <a:srgbClr val="C0C0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01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개발적용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시험운영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6475" marB="66475" marR="0" marL="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0C0C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시스템통합구축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시험운영 및 테스트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92929"/>
                        </a:buClr>
                        <a:buSzPts val="250"/>
                        <a:buFont typeface="Noto Sans Symbols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29292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데이타 마이그레이션 이관</a:t>
                      </a:r>
                      <a:endParaRPr b="0" i="0" sz="1000" u="none" cap="none" strike="noStrike">
                        <a:solidFill>
                          <a:srgbClr val="29292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3225" marB="33225" marR="49850" marL="49850" anchor="ctr">
                    <a:lnL cap="flat" cmpd="sng" w="9525">
                      <a:solidFill>
                        <a:srgbClr val="C0C0C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5825" marB="65825" marR="0" marL="0" anchor="ctr">
                    <a:lnL cap="flat" cmpd="sng" w="9525">
                      <a:solidFill>
                        <a:srgbClr val="BFBFBF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2" name="Google Shape;202;p10"/>
          <p:cNvSpPr/>
          <p:nvPr/>
        </p:nvSpPr>
        <p:spPr>
          <a:xfrm>
            <a:off x="3195429" y="2350726"/>
            <a:ext cx="1419750" cy="677630"/>
          </a:xfrm>
          <a:prstGeom prst="rect">
            <a:avLst/>
          </a:prstGeom>
          <a:solidFill>
            <a:srgbClr val="9B9B9B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24242"/>
              </a:solidFill>
              <a:highlight>
                <a:srgbClr val="000000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3" name="Google Shape;203;p10"/>
          <p:cNvSpPr/>
          <p:nvPr/>
        </p:nvSpPr>
        <p:spPr>
          <a:xfrm>
            <a:off x="4500132" y="3213662"/>
            <a:ext cx="2393429" cy="677630"/>
          </a:xfrm>
          <a:prstGeom prst="rect">
            <a:avLst/>
          </a:prstGeom>
          <a:solidFill>
            <a:srgbClr val="9B9B9B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4" name="Google Shape;204;p10"/>
          <p:cNvSpPr/>
          <p:nvPr/>
        </p:nvSpPr>
        <p:spPr>
          <a:xfrm>
            <a:off x="18195923" y="11479700"/>
            <a:ext cx="2733676" cy="67763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5" name="Google Shape;205;p10"/>
          <p:cNvSpPr/>
          <p:nvPr/>
        </p:nvSpPr>
        <p:spPr>
          <a:xfrm>
            <a:off x="6278880" y="4364848"/>
            <a:ext cx="3860800" cy="677630"/>
          </a:xfrm>
          <a:prstGeom prst="rect">
            <a:avLst/>
          </a:prstGeom>
          <a:solidFill>
            <a:srgbClr val="9B9B9B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6" name="Google Shape;206;p10"/>
          <p:cNvSpPr/>
          <p:nvPr/>
        </p:nvSpPr>
        <p:spPr>
          <a:xfrm>
            <a:off x="16662400" y="11344532"/>
            <a:ext cx="4267200" cy="8128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7" name="Google Shape;207;p10"/>
          <p:cNvSpPr/>
          <p:nvPr/>
        </p:nvSpPr>
        <p:spPr>
          <a:xfrm>
            <a:off x="8583930" y="5421951"/>
            <a:ext cx="2095500" cy="677632"/>
          </a:xfrm>
          <a:prstGeom prst="rect">
            <a:avLst/>
          </a:prstGeom>
          <a:solidFill>
            <a:srgbClr val="9B9B9B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08" name="Google Shape;20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5530" y="475654"/>
            <a:ext cx="5039797" cy="579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"/>
          <p:cNvSpPr txBox="1"/>
          <p:nvPr/>
        </p:nvSpPr>
        <p:spPr>
          <a:xfrm>
            <a:off x="1976437" y="2244090"/>
            <a:ext cx="8239125" cy="23698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5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b="0" i="0" sz="15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57B9"/>
          </a:solidFill>
          <a:ln cap="flat" cmpd="sng" w="19050">
            <a:solidFill>
              <a:srgbClr val="5555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Google Shape;10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674" y="576263"/>
            <a:ext cx="1621233" cy="1579663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"/>
          <p:cNvSpPr txBox="1"/>
          <p:nvPr>
            <p:ph type="title"/>
          </p:nvPr>
        </p:nvSpPr>
        <p:spPr>
          <a:xfrm>
            <a:off x="609600" y="794595"/>
            <a:ext cx="209338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ko-KR">
                <a:solidFill>
                  <a:schemeClr val="lt1"/>
                </a:solidFill>
              </a:rPr>
              <a:t>목차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6" name="Google Shape;106;p2"/>
          <p:cNvSpPr txBox="1"/>
          <p:nvPr>
            <p:ph idx="1" type="body"/>
          </p:nvPr>
        </p:nvSpPr>
        <p:spPr>
          <a:xfrm>
            <a:off x="609601" y="3056730"/>
            <a:ext cx="10972798" cy="2141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ko-KR">
                <a:solidFill>
                  <a:schemeClr val="lt1"/>
                </a:solidFill>
              </a:rPr>
              <a:t>프로젝트 선정배경</a:t>
            </a:r>
            <a:endParaRPr>
              <a:solidFill>
                <a:schemeClr val="lt1"/>
              </a:solidFill>
            </a:endParaRPr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ko-KR">
                <a:solidFill>
                  <a:schemeClr val="lt1"/>
                </a:solidFill>
              </a:rPr>
              <a:t>프로젝트 기술</a:t>
            </a:r>
            <a:endParaRPr>
              <a:solidFill>
                <a:schemeClr val="lt1"/>
              </a:solidFill>
            </a:endParaRPr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ko-KR">
                <a:solidFill>
                  <a:schemeClr val="lt1"/>
                </a:solidFill>
              </a:rPr>
              <a:t>팀원소개 및 역할</a:t>
            </a:r>
            <a:endParaRPr>
              <a:solidFill>
                <a:schemeClr val="lt1"/>
              </a:solidFill>
            </a:endParaRPr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/>
          <p:nvPr/>
        </p:nvSpPr>
        <p:spPr>
          <a:xfrm>
            <a:off x="4467224" y="1552574"/>
            <a:ext cx="7724775" cy="3371850"/>
          </a:xfrm>
          <a:prstGeom prst="rect">
            <a:avLst/>
          </a:prstGeom>
          <a:solidFill>
            <a:srgbClr val="3057B9"/>
          </a:solidFill>
          <a:ln cap="flat" cmpd="sng" w="19050">
            <a:solidFill>
              <a:srgbClr val="2E3E66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"/>
          <p:cNvSpPr txBox="1"/>
          <p:nvPr/>
        </p:nvSpPr>
        <p:spPr>
          <a:xfrm>
            <a:off x="939692" y="2482137"/>
            <a:ext cx="2394561" cy="1893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75"/>
              <a:buFont typeface="Arial"/>
              <a:buNone/>
            </a:pPr>
            <a:r>
              <a:rPr b="0" i="0" lang="ko-KR" sz="83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450" u="none" cap="none" strike="noStrike">
              <a:solidFill>
                <a:srgbClr val="FFC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9318626" y="2093575"/>
            <a:ext cx="4070395" cy="777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i="0" lang="ko-KR" sz="24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선정배경</a:t>
            </a:r>
            <a:endParaRPr b="1" i="0" sz="2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/>
          <p:nvPr>
            <p:ph type="title"/>
          </p:nvPr>
        </p:nvSpPr>
        <p:spPr>
          <a:xfrm>
            <a:off x="609599" y="369888"/>
            <a:ext cx="49148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ko-KR">
                <a:latin typeface="Arial"/>
                <a:ea typeface="Arial"/>
                <a:cs typeface="Arial"/>
                <a:sym typeface="Arial"/>
              </a:rPr>
              <a:t>프로젝트 선정배경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609599" y="1968500"/>
            <a:ext cx="5486401" cy="17348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코로나 종식 후 관광산업 부흥 </a:t>
            </a:r>
            <a:endParaRPr b="1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여행객 급증으로 숙박지 증가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편하게 잘 곳을 소개하고 예약하는 중개 플랫폼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1" name="Google Shape;12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26245" y="2315611"/>
            <a:ext cx="3560904" cy="38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4"/>
          <p:cNvSpPr txBox="1"/>
          <p:nvPr/>
        </p:nvSpPr>
        <p:spPr>
          <a:xfrm>
            <a:off x="979487" y="3429000"/>
            <a:ext cx="4746625" cy="9029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게스트하우스 소개 및 예약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위치 정보를 이용 주변 게스트하우스 탐색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평점 및 후기 작성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/>
          <p:nvPr>
            <p:ph type="title"/>
          </p:nvPr>
        </p:nvSpPr>
        <p:spPr>
          <a:xfrm>
            <a:off x="609599" y="369888"/>
            <a:ext cx="49148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ko-KR">
                <a:latin typeface="Arial"/>
                <a:ea typeface="Arial"/>
                <a:cs typeface="Arial"/>
                <a:sym typeface="Arial"/>
              </a:rPr>
              <a:t>프로젝트 선정배경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5774" y="2456796"/>
            <a:ext cx="1780451" cy="1944407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5"/>
          <p:cNvSpPr txBox="1"/>
          <p:nvPr/>
        </p:nvSpPr>
        <p:spPr>
          <a:xfrm>
            <a:off x="5205774" y="4872214"/>
            <a:ext cx="1780451" cy="3584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여행객 숙박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03758" y="2621793"/>
            <a:ext cx="2130360" cy="161441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5"/>
          <p:cNvSpPr txBox="1"/>
          <p:nvPr/>
        </p:nvSpPr>
        <p:spPr>
          <a:xfrm>
            <a:off x="9064623" y="2991008"/>
            <a:ext cx="2206625" cy="875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후기</a:t>
            </a:r>
            <a:endParaRPr b="1" i="0" sz="5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"/>
          <p:cNvSpPr txBox="1"/>
          <p:nvPr/>
        </p:nvSpPr>
        <p:spPr>
          <a:xfrm>
            <a:off x="8778712" y="4872214"/>
            <a:ext cx="1780451" cy="3584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후기 및 평점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" name="Google Shape;133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2434" y="2476499"/>
            <a:ext cx="3331149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5"/>
          <p:cNvSpPr txBox="1"/>
          <p:nvPr/>
        </p:nvSpPr>
        <p:spPr>
          <a:xfrm>
            <a:off x="1440108" y="4872214"/>
            <a:ext cx="2555800" cy="3584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게스트 하우스 소개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/>
          <p:nvPr/>
        </p:nvSpPr>
        <p:spPr>
          <a:xfrm>
            <a:off x="4467224" y="1552574"/>
            <a:ext cx="7724775" cy="3371850"/>
          </a:xfrm>
          <a:prstGeom prst="rect">
            <a:avLst/>
          </a:prstGeom>
          <a:solidFill>
            <a:srgbClr val="3057B9"/>
          </a:solidFill>
          <a:ln cap="flat" cmpd="sng" w="19050">
            <a:solidFill>
              <a:srgbClr val="2E3E66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6"/>
          <p:cNvSpPr txBox="1"/>
          <p:nvPr/>
        </p:nvSpPr>
        <p:spPr>
          <a:xfrm>
            <a:off x="939692" y="2482137"/>
            <a:ext cx="2394561" cy="1893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75"/>
              <a:buFont typeface="Arial"/>
              <a:buNone/>
            </a:pPr>
            <a:r>
              <a:rPr b="0" i="0" lang="ko-KR" sz="83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83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6"/>
          <p:cNvSpPr txBox="1"/>
          <p:nvPr/>
        </p:nvSpPr>
        <p:spPr>
          <a:xfrm>
            <a:off x="9604376" y="2093575"/>
            <a:ext cx="4070395" cy="777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i="0" lang="ko-KR" sz="24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기술</a:t>
            </a:r>
            <a:endParaRPr b="1" i="0" sz="2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7"/>
          <p:cNvGrpSpPr/>
          <p:nvPr/>
        </p:nvGrpSpPr>
        <p:grpSpPr>
          <a:xfrm>
            <a:off x="822048" y="1864528"/>
            <a:ext cx="6739037" cy="4105425"/>
            <a:chOff x="570950" y="1308288"/>
            <a:chExt cx="4122576" cy="2670948"/>
          </a:xfrm>
        </p:grpSpPr>
        <p:grpSp>
          <p:nvGrpSpPr>
            <p:cNvPr id="148" name="Google Shape;148;p7"/>
            <p:cNvGrpSpPr/>
            <p:nvPr/>
          </p:nvGrpSpPr>
          <p:grpSpPr>
            <a:xfrm>
              <a:off x="1202031" y="1860910"/>
              <a:ext cx="2953098" cy="1498998"/>
              <a:chOff x="747525" y="1430025"/>
              <a:chExt cx="6500326" cy="3011850"/>
            </a:xfrm>
          </p:grpSpPr>
          <p:pic>
            <p:nvPicPr>
              <p:cNvPr id="149" name="Google Shape;149;p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747525" y="1478425"/>
                <a:ext cx="3355624" cy="11223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0" name="Google Shape;150;p7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747525" y="3283000"/>
                <a:ext cx="3419350" cy="11588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1" name="Google Shape;151;p7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4947951" y="1430025"/>
                <a:ext cx="2299900" cy="13895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52" name="Google Shape;152;p7"/>
            <p:cNvSpPr/>
            <p:nvPr/>
          </p:nvSpPr>
          <p:spPr>
            <a:xfrm>
              <a:off x="570950" y="1308288"/>
              <a:ext cx="4122576" cy="2670948"/>
            </a:xfrm>
            <a:prstGeom prst="cloud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00" lIns="91400" spcFirstLastPara="1" rIns="91400" wrap="square" tIns="91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53" name="Google Shape;153;p7"/>
          <p:cNvGrpSpPr/>
          <p:nvPr/>
        </p:nvGrpSpPr>
        <p:grpSpPr>
          <a:xfrm>
            <a:off x="9202116" y="3042644"/>
            <a:ext cx="1528798" cy="1434441"/>
            <a:chOff x="6470626" y="1862106"/>
            <a:chExt cx="1146599" cy="1075831"/>
          </a:xfrm>
        </p:grpSpPr>
        <p:pic>
          <p:nvPicPr>
            <p:cNvPr id="154" name="Google Shape;154;p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509337" y="1937563"/>
              <a:ext cx="1000374" cy="1000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7"/>
            <p:cNvSpPr/>
            <p:nvPr/>
          </p:nvSpPr>
          <p:spPr>
            <a:xfrm rot="936892">
              <a:off x="6505196" y="1898871"/>
              <a:ext cx="314300" cy="299959"/>
            </a:xfrm>
            <a:prstGeom prst="star4">
              <a:avLst>
                <a:gd fmla="val 19358" name="adj"/>
              </a:avLst>
            </a:prstGeom>
            <a:solidFill>
              <a:schemeClr val="accent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00" lIns="91400" spcFirstLastPara="1" rIns="91400" wrap="square" tIns="91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 rot="-2010112">
              <a:off x="7323147" y="2464898"/>
              <a:ext cx="253277" cy="224073"/>
            </a:xfrm>
            <a:prstGeom prst="star4">
              <a:avLst>
                <a:gd fmla="val 19358" name="adj"/>
              </a:avLst>
            </a:prstGeom>
            <a:solidFill>
              <a:schemeClr val="accent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00" lIns="91400" spcFirstLastPara="1" rIns="91400" wrap="square" tIns="91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157" name="Google Shape;157;p7"/>
          <p:cNvPicPr preferRelativeResize="0"/>
          <p:nvPr/>
        </p:nvPicPr>
        <p:blipFill rotWithShape="1">
          <a:blip r:embed="rId7">
            <a:alphaModFix/>
          </a:blip>
          <a:srcRect b="64360" l="0" r="49000" t="0"/>
          <a:stretch/>
        </p:blipFill>
        <p:spPr>
          <a:xfrm>
            <a:off x="9616603" y="4454356"/>
            <a:ext cx="829033" cy="5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519251" y="4516483"/>
            <a:ext cx="2122565" cy="2115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00572" y="451634"/>
            <a:ext cx="5395428" cy="558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7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86792" y="4454356"/>
            <a:ext cx="735134" cy="54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49674" y="1507798"/>
            <a:ext cx="2215793" cy="2215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7466" y="1507798"/>
            <a:ext cx="2215793" cy="2215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88103" y="1507798"/>
            <a:ext cx="2215793" cy="22157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8"/>
          <p:cNvSpPr txBox="1"/>
          <p:nvPr/>
        </p:nvSpPr>
        <p:spPr>
          <a:xfrm>
            <a:off x="9745134" y="4122021"/>
            <a:ext cx="964367" cy="2956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1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관리자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8"/>
          <p:cNvSpPr txBox="1"/>
          <p:nvPr/>
        </p:nvSpPr>
        <p:spPr>
          <a:xfrm>
            <a:off x="5613815" y="4148159"/>
            <a:ext cx="964366" cy="2980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1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이용객</a:t>
            </a:r>
            <a:endParaRPr b="1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0" name="Google Shape;170;p8"/>
          <p:cNvSpPr txBox="1"/>
          <p:nvPr/>
        </p:nvSpPr>
        <p:spPr>
          <a:xfrm>
            <a:off x="1430866" y="4122019"/>
            <a:ext cx="964367" cy="295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1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사업주</a:t>
            </a:r>
            <a:endParaRPr b="1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1" name="Google Shape;171;p8"/>
          <p:cNvSpPr/>
          <p:nvPr/>
        </p:nvSpPr>
        <p:spPr>
          <a:xfrm>
            <a:off x="1591316" y="4625523"/>
            <a:ext cx="643466" cy="482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2" name="Google Shape;172;p8"/>
          <p:cNvSpPr/>
          <p:nvPr/>
        </p:nvSpPr>
        <p:spPr>
          <a:xfrm>
            <a:off x="9973734" y="4625523"/>
            <a:ext cx="643466" cy="482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3" name="Google Shape;173;p8"/>
          <p:cNvSpPr/>
          <p:nvPr/>
        </p:nvSpPr>
        <p:spPr>
          <a:xfrm>
            <a:off x="5774264" y="4625523"/>
            <a:ext cx="643466" cy="482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4" name="Google Shape;174;p8"/>
          <p:cNvSpPr txBox="1"/>
          <p:nvPr/>
        </p:nvSpPr>
        <p:spPr>
          <a:xfrm>
            <a:off x="9301391" y="5208989"/>
            <a:ext cx="1988152" cy="5136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0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회원관리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0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공지게시판 관리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8"/>
          <p:cNvSpPr txBox="1"/>
          <p:nvPr/>
        </p:nvSpPr>
        <p:spPr>
          <a:xfrm>
            <a:off x="5181268" y="5208989"/>
            <a:ext cx="1829464" cy="9422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0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게스트하우스 신청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0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후기게시판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0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마이페이지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8"/>
          <p:cNvSpPr txBox="1"/>
          <p:nvPr/>
        </p:nvSpPr>
        <p:spPr>
          <a:xfrm>
            <a:off x="998476" y="5201256"/>
            <a:ext cx="1863842" cy="721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0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게스트하우스 소개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0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이용객 예매 확인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b="0" i="0" lang="ko-KR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마이페이지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8"/>
          <p:cNvSpPr txBox="1"/>
          <p:nvPr/>
        </p:nvSpPr>
        <p:spPr>
          <a:xfrm>
            <a:off x="460375" y="206373"/>
            <a:ext cx="3976688" cy="8013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4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자고가 사용자</a:t>
            </a:r>
            <a:endParaRPr b="1" i="0" sz="4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8"/>
          <p:cNvSpPr txBox="1"/>
          <p:nvPr/>
        </p:nvSpPr>
        <p:spPr>
          <a:xfrm>
            <a:off x="4437063" y="539746"/>
            <a:ext cx="3976688" cy="467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ZaGoGa USER</a:t>
            </a:r>
            <a:endParaRPr b="0" i="0" sz="2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4126" y="1984750"/>
            <a:ext cx="1333249" cy="176227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9"/>
          <p:cNvSpPr txBox="1"/>
          <p:nvPr/>
        </p:nvSpPr>
        <p:spPr>
          <a:xfrm>
            <a:off x="2193560" y="2431025"/>
            <a:ext cx="2848400" cy="9979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정민철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3"/>
              <a:buFont typeface="Arial"/>
              <a:buNone/>
            </a:pPr>
            <a:r>
              <a:rPr b="0" i="0" lang="ko-KR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Jung Min-choel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rPr b="0" i="0" lang="ko-KR" sz="900" u="none" cap="none" strike="noStrike">
                <a:solidFill>
                  <a:srgbClr val="A5A5A5"/>
                </a:solidFill>
                <a:uFill>
                  <a:noFill/>
                </a:uFill>
                <a:latin typeface="Malgun Gothic"/>
                <a:ea typeface="Malgun Gothic"/>
                <a:cs typeface="Malgun Gothic"/>
                <a:sym typeface="Malgun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https://warehouse123.tistory.com</a:t>
            </a:r>
            <a:endParaRPr b="0" i="0" sz="900" u="none" cap="none" strike="noStrike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5" name="Google Shape;18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702" y="4267880"/>
            <a:ext cx="1353298" cy="1792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01797" y="1969821"/>
            <a:ext cx="1323225" cy="1762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701808" y="4267880"/>
            <a:ext cx="1323225" cy="176227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9"/>
          <p:cNvSpPr txBox="1"/>
          <p:nvPr/>
        </p:nvSpPr>
        <p:spPr>
          <a:xfrm>
            <a:off x="2193560" y="4744025"/>
            <a:ext cx="1995200" cy="9995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김채민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3"/>
              <a:buFont typeface="Arial"/>
              <a:buNone/>
            </a:pPr>
            <a:r>
              <a:rPr b="0" i="0" lang="ko-KR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Kim Chae-min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rPr b="0" i="0" lang="ko-KR" sz="900" u="none" cap="none" strike="noStrike">
                <a:solidFill>
                  <a:srgbClr val="A5A5A5"/>
                </a:solidFill>
                <a:uFill>
                  <a:noFill/>
                </a:uFill>
                <a:latin typeface="Malgun Gothic"/>
                <a:ea typeface="Malgun Gothic"/>
                <a:cs typeface="Malgun Gothic"/>
                <a:sym typeface="Malgun Gothic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leni-s@kakao.com</a:t>
            </a:r>
            <a:endParaRPr b="0" i="0" sz="900" u="none" cap="none" strike="noStrike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rPr b="0" i="0" lang="ko-KR" sz="900" u="none" cap="none" strike="noStrike">
                <a:solidFill>
                  <a:srgbClr val="A5A5A5"/>
                </a:solidFill>
                <a:uFill>
                  <a:noFill/>
                </a:uFill>
                <a:latin typeface="Malgun Gothic"/>
                <a:ea typeface="Malgun Gothic"/>
                <a:cs typeface="Malgun Gothic"/>
                <a:sym typeface="Malgun Gothic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http://proni.tistory.com</a:t>
            </a:r>
            <a:endParaRPr b="0" i="0" sz="900" u="none" cap="none" strike="noStrike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9" name="Google Shape;189;p9"/>
          <p:cNvSpPr txBox="1"/>
          <p:nvPr/>
        </p:nvSpPr>
        <p:spPr>
          <a:xfrm>
            <a:off x="6096000" y="2416088"/>
            <a:ext cx="1995200" cy="9979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박지은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3"/>
              <a:buFont typeface="Arial"/>
              <a:buNone/>
            </a:pPr>
            <a:r>
              <a:rPr b="0" i="0" lang="ko-KR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Park Ji-eun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rPr b="0" i="0" lang="ko-KR" sz="900" u="none" cap="none" strike="noStrike">
                <a:solidFill>
                  <a:srgbClr val="A5A5A5"/>
                </a:solidFill>
                <a:uFill>
                  <a:noFill/>
                </a:uFill>
                <a:latin typeface="Malgun Gothic"/>
                <a:ea typeface="Malgun Gothic"/>
                <a:cs typeface="Malgun Gothic"/>
                <a:sym typeface="Malgun Gothic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geepark82@gmail.com</a:t>
            </a:r>
            <a:endParaRPr b="0" i="0" sz="900" u="none" cap="none" strike="noStrike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9"/>
          <p:cNvSpPr txBox="1"/>
          <p:nvPr/>
        </p:nvSpPr>
        <p:spPr>
          <a:xfrm>
            <a:off x="6096000" y="4714155"/>
            <a:ext cx="2380800" cy="995433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백주현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3"/>
              <a:buFont typeface="Arial"/>
              <a:buNone/>
            </a:pPr>
            <a:r>
              <a:rPr b="0" i="0" lang="ko-KR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Baek Ju-hyun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rPr b="0" i="0" lang="ko-KR" sz="900" u="none" cap="none" strike="noStrike">
                <a:solidFill>
                  <a:srgbClr val="A5A5A5"/>
                </a:solidFill>
                <a:uFill>
                  <a:noFill/>
                </a:uFill>
                <a:latin typeface="Malgun Gothic"/>
                <a:ea typeface="Malgun Gothic"/>
                <a:cs typeface="Malgun Gothic"/>
                <a:sym typeface="Malgun Gothic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eeeo5552@gmail.com</a:t>
            </a:r>
            <a:endParaRPr b="0" i="0" sz="900" u="none" cap="none" strike="noStrike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9"/>
          <p:cNvSpPr txBox="1"/>
          <p:nvPr/>
        </p:nvSpPr>
        <p:spPr>
          <a:xfrm>
            <a:off x="2193588" y="2278091"/>
            <a:ext cx="1800000" cy="3031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"/>
              <a:buFont typeface="Arial"/>
              <a:buNone/>
            </a:pPr>
            <a:r>
              <a:rPr b="0" i="0" lang="ko-KR" sz="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Team </a:t>
            </a:r>
            <a:r>
              <a:rPr b="0" i="0" lang="ko-KR" sz="8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leader 🙊</a:t>
            </a:r>
            <a:endParaRPr b="0" i="0" sz="800" u="none" cap="none" strike="noStrike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2" name="Google Shape;192;p9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724126" y="530350"/>
            <a:ext cx="2164268" cy="528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9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8218198" y="1969821"/>
            <a:ext cx="1214476" cy="1762277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9"/>
          <p:cNvSpPr txBox="1"/>
          <p:nvPr/>
        </p:nvSpPr>
        <p:spPr>
          <a:xfrm>
            <a:off x="9571568" y="2435489"/>
            <a:ext cx="1995200" cy="860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박세준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3"/>
              <a:buFont typeface="Arial"/>
              <a:buNone/>
            </a:pPr>
            <a:r>
              <a:rPr b="0" i="0" lang="ko-KR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Park Se Joon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3"/>
              <a:buFont typeface="Arial"/>
              <a:buNone/>
            </a:pPr>
            <a:r>
              <a:rPr b="0" i="0" lang="ko-KR" sz="1050" u="none" cap="none" strike="noStrike">
                <a:solidFill>
                  <a:srgbClr val="A5A5A5"/>
                </a:solidFill>
                <a:uFill>
                  <a:noFill/>
                </a:uFill>
                <a:latin typeface="Malgun Gothic"/>
                <a:ea typeface="Malgun Gothic"/>
                <a:cs typeface="Malgun Gothic"/>
                <a:sym typeface="Malgun Gothic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dhkdwkdjfrnf@nate.com</a:t>
            </a:r>
            <a:endParaRPr b="0" i="0" sz="1050" u="none" cap="none" strike="noStrike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5" name="Google Shape;195;p9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8218198" y="4267880"/>
            <a:ext cx="1214476" cy="1821713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9"/>
          <p:cNvSpPr txBox="1"/>
          <p:nvPr/>
        </p:nvSpPr>
        <p:spPr>
          <a:xfrm>
            <a:off x="9571568" y="4651301"/>
            <a:ext cx="2380800" cy="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송종현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3"/>
              <a:buFont typeface="Arial"/>
              <a:buNone/>
            </a:pPr>
            <a:r>
              <a:rPr b="0" i="0" lang="ko-KR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Song jonghyun 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rPr b="0" i="0" lang="ko-KR" sz="900" u="none" cap="none" strike="noStrike">
                <a:solidFill>
                  <a:srgbClr val="A5A5A5"/>
                </a:solidFill>
                <a:uFill>
                  <a:noFill/>
                </a:uFill>
                <a:latin typeface="Malgun Gothic"/>
                <a:ea typeface="Malgun Gothic"/>
                <a:cs typeface="Malgun Gothic"/>
                <a:sym typeface="Malgun Gothic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ghdi95@naver.</a:t>
            </a:r>
            <a:r>
              <a:rPr lang="ko-KR" sz="900">
                <a:solidFill>
                  <a:srgbClr val="A5A5A5"/>
                </a:solidFill>
                <a:uFill>
                  <a:noFill/>
                </a:uFill>
                <a:latin typeface="Malgun Gothic"/>
                <a:ea typeface="Malgun Gothic"/>
                <a:cs typeface="Malgun Gothic"/>
                <a:sym typeface="Malgun Gothic"/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</a:t>
            </a:r>
            <a:r>
              <a:rPr b="0" i="0" lang="ko-KR" sz="900" u="none" cap="none" strike="noStrike">
                <a:solidFill>
                  <a:srgbClr val="A5A5A5"/>
                </a:solidFill>
                <a:uFill>
                  <a:noFill/>
                </a:uFill>
                <a:latin typeface="Malgun Gothic"/>
                <a:ea typeface="Malgun Gothic"/>
                <a:cs typeface="Malgun Gothic"/>
                <a:sym typeface="Malgun Gothic"/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</a:t>
            </a:r>
            <a:endParaRPr b="0" i="0" sz="900" u="none" cap="none" strike="noStrike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한컴오피스">
  <a:themeElements>
    <a:clrScheme name="한컴오피스">
      <a:dk1>
        <a:srgbClr val="000000"/>
      </a:dk1>
      <a:lt1>
        <a:srgbClr val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한컴오피스">
  <a:themeElements>
    <a:clrScheme name="한컴오피스">
      <a:dk1>
        <a:srgbClr val="000000"/>
      </a:dk1>
      <a:lt1>
        <a:srgbClr val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2021-06-02T06:41:04.776</dcterms:created>
  <dc:creator>82104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